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sldIdLst>
    <p:sldId id="256" r:id="rId2"/>
    <p:sldId id="257" r:id="rId3"/>
    <p:sldId id="259" r:id="rId4"/>
    <p:sldId id="305" r:id="rId5"/>
    <p:sldId id="306" r:id="rId6"/>
    <p:sldId id="307" r:id="rId7"/>
    <p:sldId id="308" r:id="rId8"/>
    <p:sldId id="309" r:id="rId9"/>
    <p:sldId id="310" r:id="rId10"/>
    <p:sldId id="313" r:id="rId11"/>
    <p:sldId id="261" r:id="rId12"/>
    <p:sldId id="260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75" r:id="rId21"/>
    <p:sldId id="269" r:id="rId22"/>
    <p:sldId id="270" r:id="rId23"/>
    <p:sldId id="271" r:id="rId24"/>
    <p:sldId id="272" r:id="rId25"/>
    <p:sldId id="273" r:id="rId26"/>
    <p:sldId id="274" r:id="rId27"/>
    <p:sldId id="258" r:id="rId28"/>
    <p:sldId id="277" r:id="rId29"/>
    <p:sldId id="278" r:id="rId30"/>
    <p:sldId id="279" r:id="rId31"/>
    <p:sldId id="280" r:id="rId32"/>
    <p:sldId id="281" r:id="rId33"/>
    <p:sldId id="316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311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12" r:id="rId59"/>
    <p:sldId id="314" r:id="rId60"/>
    <p:sldId id="276" r:id="rId61"/>
    <p:sldId id="315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61221" autoAdjust="0"/>
  </p:normalViewPr>
  <p:slideViewPr>
    <p:cSldViewPr snapToGrid="0">
      <p:cViewPr varScale="1">
        <p:scale>
          <a:sx n="45" d="100"/>
          <a:sy n="45" d="100"/>
        </p:scale>
        <p:origin x="16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37.gif>
</file>

<file path=ppt/media/image38.jpeg>
</file>

<file path=ppt/media/image39.png>
</file>

<file path=ppt/media/image4.png>
</file>

<file path=ppt/media/image40.gif>
</file>

<file path=ppt/media/image41.gif>
</file>

<file path=ppt/media/image42.png>
</file>

<file path=ppt/media/image43.png>
</file>

<file path=ppt/media/image44.png>
</file>

<file path=ppt/media/image45.gif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png>
</file>

<file path=ppt/media/image52.gif>
</file>

<file path=ppt/media/image53.jpeg>
</file>

<file path=ppt/media/image54.png>
</file>

<file path=ppt/media/image55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jpeg>
</file>

<file path=ppt/media/image63.png>
</file>

<file path=ppt/media/image64.png>
</file>

<file path=ppt/media/image65.png>
</file>

<file path=ppt/media/image66.jpeg>
</file>

<file path=ppt/media/image67.jpeg>
</file>

<file path=ppt/media/image68.jpeg>
</file>

<file path=ppt/media/image69.jpe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jpeg>
</file>

<file path=ppt/media/image76.png>
</file>

<file path=ppt/media/image77.jpeg>
</file>

<file path=ppt/media/image78.png>
</file>

<file path=ppt/media/image79.jpeg>
</file>

<file path=ppt/media/image8.png>
</file>

<file path=ppt/media/image80.png>
</file>

<file path=ppt/media/image81.png>
</file>

<file path=ppt/media/image82.png>
</file>

<file path=ppt/media/image83.jpeg>
</file>

<file path=ppt/media/image84.png>
</file>

<file path=ppt/media/image85.jpeg>
</file>

<file path=ppt/media/image86.png>
</file>

<file path=ppt/media/image87.png>
</file>

<file path=ppt/media/image88.jpeg>
</file>

<file path=ppt/media/image89.png>
</file>

<file path=ppt/media/image9.jpe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F67B6-CA34-4EB9-BC70-54D791132957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281C7F-70C2-457D-AEC5-76D611F48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37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851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SVM loss </a:t>
            </a:r>
            <a:r>
              <a:rPr lang="en-US" dirty="0" err="1" smtClean="0"/>
              <a:t>muốn</a:t>
            </a:r>
            <a:r>
              <a:rPr lang="en-US" baseline="0" dirty="0" smtClean="0"/>
              <a:t> scores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labels </a:t>
            </a:r>
            <a:r>
              <a:rPr lang="en-US" baseline="0" dirty="0" err="1" smtClean="0"/>
              <a:t>đúng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 scores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label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nhất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khoảng</a:t>
            </a:r>
            <a:r>
              <a:rPr lang="en-US" baseline="0" dirty="0" smtClean="0"/>
              <a:t> delta, </a:t>
            </a:r>
            <a:r>
              <a:rPr lang="en-US" baseline="0" dirty="0" err="1" smtClean="0"/>
              <a:t>nếu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loss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thêm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949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softmax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nổi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chuỗi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chìm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tổng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1. </a:t>
            </a:r>
          </a:p>
          <a:p>
            <a:r>
              <a:rPr lang="en-US" baseline="0" dirty="0" err="1" smtClean="0"/>
              <a:t>Dạng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xuất</a:t>
            </a:r>
            <a:endParaRPr lang="en-US" baseline="0" dirty="0" smtClean="0"/>
          </a:p>
          <a:p>
            <a:r>
              <a:rPr lang="en-US" baseline="0" dirty="0" smtClean="0"/>
              <a:t>Cross entropy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696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Underfitting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do: </a:t>
            </a:r>
            <a:r>
              <a:rPr lang="en-US" baseline="0" dirty="0" err="1" smtClean="0"/>
              <a:t>mô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phù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hợp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tập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mô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đủ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phức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tạp</a:t>
            </a:r>
            <a:endParaRPr lang="en-US" baseline="0" dirty="0" smtClean="0"/>
          </a:p>
          <a:p>
            <a:r>
              <a:rPr lang="en-US" baseline="0" dirty="0" err="1" smtClean="0"/>
              <a:t>Overfitting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quá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mô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phức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tạp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quyết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feature </a:t>
            </a:r>
            <a:r>
              <a:rPr lang="en-US" baseline="0" dirty="0" err="1" smtClean="0"/>
              <a:t>hoặc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bậc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hoặc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regularization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607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_ lambda </a:t>
            </a:r>
            <a:r>
              <a:rPr lang="en-US" dirty="0" err="1" smtClean="0"/>
              <a:t>là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hyperparameter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định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trọng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</a:t>
            </a:r>
            <a:r>
              <a:rPr lang="en-US" baseline="0" dirty="0" smtClean="0"/>
              <a:t> loss, lambda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nghĩa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loss function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thuộc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</a:t>
            </a:r>
            <a:r>
              <a:rPr lang="en-US" baseline="0" dirty="0" smtClean="0"/>
              <a:t> loss </a:t>
            </a:r>
            <a:r>
              <a:rPr lang="en-US" baseline="0" dirty="0" err="1" smtClean="0"/>
              <a:t>nhiều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hưởng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bới</a:t>
            </a:r>
            <a:r>
              <a:rPr lang="en-US" baseline="0" dirty="0" smtClean="0"/>
              <a:t> data loss </a:t>
            </a:r>
            <a:r>
              <a:rPr lang="en-US" baseline="0" dirty="0" err="1" smtClean="0"/>
              <a:t>phức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tạp</a:t>
            </a:r>
            <a:r>
              <a:rPr lang="en-US" baseline="0" dirty="0" smtClean="0"/>
              <a:t>. Regularization loss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thuộc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tập</a:t>
            </a:r>
            <a:r>
              <a:rPr lang="en-US" baseline="0" dirty="0" smtClean="0"/>
              <a:t> data </a:t>
            </a:r>
            <a:r>
              <a:rPr lang="en-US" baseline="0" dirty="0" err="1" smtClean="0"/>
              <a:t>mà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parameter</a:t>
            </a:r>
          </a:p>
          <a:p>
            <a:r>
              <a:rPr lang="en-US" baseline="0" dirty="0" smtClean="0"/>
              <a:t>_ Norm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gì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1 vector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khoảng</a:t>
            </a:r>
            <a:r>
              <a:rPr lang="en-US" baseline="0" dirty="0" smtClean="0"/>
              <a:t> (0: </a:t>
            </a:r>
            <a:r>
              <a:rPr lang="en-US" baseline="0" dirty="0" err="1" smtClean="0"/>
              <a:t>inf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2 </a:t>
            </a:r>
            <a:r>
              <a:rPr lang="en-US" baseline="0" dirty="0" err="1" smtClean="0"/>
              <a:t>dạng</a:t>
            </a:r>
            <a:r>
              <a:rPr lang="en-US" baseline="0" dirty="0" smtClean="0"/>
              <a:t> norm </a:t>
            </a:r>
            <a:r>
              <a:rPr lang="en-US" baseline="0" dirty="0" err="1" smtClean="0"/>
              <a:t>phổ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L1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L2:</a:t>
            </a:r>
          </a:p>
          <a:p>
            <a:r>
              <a:rPr lang="en-US" baseline="0" dirty="0" smtClean="0"/>
              <a:t>_ </a:t>
            </a:r>
            <a:r>
              <a:rPr lang="en-US" baseline="0" dirty="0" err="1" smtClean="0"/>
              <a:t>Tuy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chuộng</a:t>
            </a:r>
            <a:r>
              <a:rPr lang="en-US" baseline="0" dirty="0" smtClean="0"/>
              <a:t> dung L2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vì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dễ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đạo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nổi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parameter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phương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phương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CHính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vậy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nên</a:t>
            </a:r>
            <a:r>
              <a:rPr lang="en-US" baseline="0" dirty="0" smtClean="0"/>
              <a:t> L2 norm </a:t>
            </a:r>
            <a:r>
              <a:rPr lang="en-US" baseline="0" dirty="0" err="1" smtClean="0"/>
              <a:t>thích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hợp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những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phương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phức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phù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hợp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machine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705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176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_Gradient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dốc</a:t>
            </a:r>
            <a:r>
              <a:rPr lang="en-US" baseline="0" dirty="0" smtClean="0"/>
              <a:t>, ở </a:t>
            </a:r>
            <a:r>
              <a:rPr lang="en-US" baseline="0" dirty="0" err="1" smtClean="0"/>
              <a:t>đây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dốc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loss function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xuống</a:t>
            </a:r>
            <a:endParaRPr lang="en-US" baseline="0" dirty="0" smtClean="0"/>
          </a:p>
          <a:p>
            <a:r>
              <a:rPr lang="en-US" baseline="0" dirty="0" smtClean="0"/>
              <a:t>_ numerical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phương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pháp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định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nghĩa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lim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còn</a:t>
            </a:r>
            <a:r>
              <a:rPr lang="en-US" baseline="0" dirty="0" smtClean="0"/>
              <a:t> analytic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thức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đạo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hàm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Thường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ưa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chuộng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xài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hơn</a:t>
            </a:r>
            <a:endParaRPr lang="en-US" baseline="0" dirty="0" smtClean="0"/>
          </a:p>
          <a:p>
            <a:r>
              <a:rPr lang="en-US" baseline="0" dirty="0" smtClean="0"/>
              <a:t>_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khsac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đạo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nhau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4922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_ </a:t>
            </a:r>
            <a:r>
              <a:rPr lang="en-US" dirty="0" err="1" smtClean="0"/>
              <a:t>điều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dừng</a:t>
            </a:r>
            <a:r>
              <a:rPr lang="en-US" baseline="0" dirty="0" smtClean="0"/>
              <a:t>: + </a:t>
            </a:r>
            <a:r>
              <a:rPr lang="en-US" baseline="0" dirty="0" err="1" smtClean="0"/>
              <a:t>giới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cập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</a:t>
            </a:r>
            <a:r>
              <a:rPr lang="en-US" baseline="0" dirty="0" smtClean="0"/>
              <a:t> loss function, </a:t>
            </a:r>
            <a:r>
              <a:rPr lang="en-US" baseline="0" dirty="0" err="1" smtClean="0"/>
              <a:t>hoặc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giữa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đạo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tiếp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tập</a:t>
            </a:r>
            <a:r>
              <a:rPr lang="en-US" baseline="0" dirty="0" smtClean="0"/>
              <a:t> validation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207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_ </a:t>
            </a:r>
            <a:r>
              <a:rPr lang="en-US" dirty="0" err="1" smtClean="0"/>
              <a:t>Dấu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trừ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hướng</a:t>
            </a:r>
            <a:r>
              <a:rPr lang="en-US" baseline="0" dirty="0" smtClean="0"/>
              <a:t> gradient</a:t>
            </a:r>
          </a:p>
          <a:p>
            <a:r>
              <a:rPr lang="en-US" dirty="0" smtClean="0"/>
              <a:t>_ </a:t>
            </a:r>
            <a:r>
              <a:rPr lang="en-US" dirty="0" err="1" smtClean="0"/>
              <a:t>Vượt</a:t>
            </a:r>
            <a:r>
              <a:rPr lang="en-US" baseline="0" dirty="0" smtClean="0"/>
              <a:t> qua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local minima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đến</a:t>
            </a:r>
            <a:r>
              <a:rPr lang="en-US" baseline="0" dirty="0" smtClean="0"/>
              <a:t> global minima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9607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_ SGD-</a:t>
            </a:r>
            <a:r>
              <a:rPr lang="en-US" baseline="0" dirty="0" smtClean="0"/>
              <a:t> momentum q</a:t>
            </a:r>
            <a:r>
              <a:rPr lang="en-US" dirty="0" smtClean="0"/>
              <a:t>ua </a:t>
            </a:r>
            <a:r>
              <a:rPr lang="en-US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local minima </a:t>
            </a:r>
            <a:r>
              <a:rPr lang="en-US" baseline="0" dirty="0" err="1" smtClean="0"/>
              <a:t>nhưng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rát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lâu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ổn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định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ở </a:t>
            </a:r>
            <a:r>
              <a:rPr lang="en-US" baseline="0" dirty="0" err="1" smtClean="0"/>
              <a:t>cuối</a:t>
            </a:r>
            <a:endParaRPr lang="en-US" baseline="0" dirty="0" smtClean="0"/>
          </a:p>
          <a:p>
            <a:r>
              <a:rPr lang="en-US" baseline="0" dirty="0" smtClean="0"/>
              <a:t>_ </a:t>
            </a:r>
            <a:r>
              <a:rPr lang="en-US" baseline="0" dirty="0" err="1" smtClean="0"/>
              <a:t>Thuật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giúp</a:t>
            </a:r>
            <a:r>
              <a:rPr lang="en-US" baseline="0" dirty="0" smtClean="0"/>
              <a:t> W </a:t>
            </a:r>
            <a:r>
              <a:rPr lang="en-US" baseline="0" dirty="0" err="1" smtClean="0"/>
              <a:t>hội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:</a:t>
            </a:r>
          </a:p>
          <a:p>
            <a:r>
              <a:rPr lang="en-US" baseline="0" dirty="0" smtClean="0"/>
              <a:t>+ momentum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tổng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vecto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vecto</a:t>
            </a:r>
            <a:r>
              <a:rPr lang="en-US" baseline="0" dirty="0" smtClean="0"/>
              <a:t> grad</a:t>
            </a:r>
          </a:p>
          <a:p>
            <a:r>
              <a:rPr lang="en-US" baseline="0" dirty="0" smtClean="0"/>
              <a:t>+ NAG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vector grad </a:t>
            </a:r>
            <a:r>
              <a:rPr lang="en-US" baseline="0" dirty="0" err="1" smtClean="0"/>
              <a:t>dự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tiếp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momentum step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496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Mục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adam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phanh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hãm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thức</a:t>
            </a:r>
            <a:r>
              <a:rPr lang="en-US" baseline="0" dirty="0" smtClean="0"/>
              <a:t> chia v, ta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nói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tốc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hội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adam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optimaz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còn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405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6501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_ </a:t>
            </a:r>
            <a:r>
              <a:rPr lang="en-US" baseline="0" dirty="0" smtClean="0"/>
              <a:t>ở </a:t>
            </a:r>
            <a:r>
              <a:rPr lang="en-US" baseline="0" dirty="0" err="1" smtClean="0"/>
              <a:t>phần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đã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ưu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hóa</a:t>
            </a:r>
            <a:r>
              <a:rPr lang="en-US" baseline="0" dirty="0" smtClean="0"/>
              <a:t> W, </a:t>
            </a:r>
            <a:r>
              <a:rPr lang="en-US" baseline="0" dirty="0" err="1" smtClean="0"/>
              <a:t>nhưng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dW</a:t>
            </a:r>
            <a:r>
              <a:rPr lang="en-US" baseline="0" dirty="0" smtClean="0"/>
              <a:t> ở </a:t>
            </a:r>
            <a:r>
              <a:rPr lang="en-US" baseline="0" dirty="0" err="1" smtClean="0"/>
              <a:t>đâu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bước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tiếp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truyền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ngược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5104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quả</a:t>
            </a:r>
            <a:r>
              <a:rPr lang="en-US" baseline="0" dirty="0" smtClean="0"/>
              <a:t> loss </a:t>
            </a:r>
            <a:r>
              <a:rPr lang="en-US" baseline="0" dirty="0" err="1" smtClean="0"/>
              <a:t>về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nút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lan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truyền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giúp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tìm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tát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đạo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loss </a:t>
            </a:r>
            <a:r>
              <a:rPr lang="en-US" baseline="0" dirty="0" smtClean="0"/>
              <a:t>function</a:t>
            </a:r>
          </a:p>
          <a:p>
            <a:r>
              <a:rPr lang="en-US" baseline="0" dirty="0" smtClean="0"/>
              <a:t>1 </a:t>
            </a:r>
            <a:r>
              <a:rPr lang="en-US" baseline="0" dirty="0" err="1" smtClean="0"/>
              <a:t>vòng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lặp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giữa</a:t>
            </a:r>
            <a:r>
              <a:rPr lang="en-US" baseline="0" dirty="0" smtClean="0"/>
              <a:t> forward, optimize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backprop</a:t>
            </a:r>
            <a:endParaRPr lang="en-US" baseline="0" dirty="0" smtClean="0"/>
          </a:p>
          <a:p>
            <a:r>
              <a:rPr lang="en-US" baseline="0" dirty="0" err="1" smtClean="0"/>
              <a:t>Điều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dừng</a:t>
            </a:r>
            <a:r>
              <a:rPr lang="en-US" baseline="0" dirty="0" smtClean="0"/>
              <a:t> -&gt; validation </a:t>
            </a:r>
            <a:r>
              <a:rPr lang="en-US" baseline="0" dirty="0" err="1" smtClean="0"/>
              <a:t>acc</a:t>
            </a:r>
            <a:r>
              <a:rPr lang="en-US" baseline="0" dirty="0" smtClean="0"/>
              <a:t> tang, loss </a:t>
            </a:r>
            <a:r>
              <a:rPr lang="en-US" baseline="0" dirty="0" err="1" smtClean="0"/>
              <a:t>giảm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4620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Lấy</a:t>
            </a:r>
            <a:r>
              <a:rPr lang="en-US" baseline="0" dirty="0" smtClean="0"/>
              <a:t> ý </a:t>
            </a:r>
            <a:r>
              <a:rPr lang="en-US" baseline="0" dirty="0" err="1" smtClean="0"/>
              <a:t>tưởng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mạng</a:t>
            </a:r>
            <a:r>
              <a:rPr lang="en-US" baseline="0" dirty="0" smtClean="0"/>
              <a:t> neural </a:t>
            </a:r>
            <a:r>
              <a:rPr lang="en-US" baseline="0" dirty="0" err="1" smtClean="0"/>
              <a:t>thần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con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lẻ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gọi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perceptron. </a:t>
            </a:r>
            <a:r>
              <a:rPr lang="en-US" baseline="0" dirty="0" err="1" smtClean="0"/>
              <a:t>Cac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hưởng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quyết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định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cuối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cùng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2272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Activate</a:t>
            </a:r>
            <a:r>
              <a:rPr lang="en-US" baseline="0" dirty="0" smtClean="0"/>
              <a:t> function </a:t>
            </a:r>
            <a:r>
              <a:rPr lang="en-US" baseline="0" dirty="0" err="1" smtClean="0"/>
              <a:t>giúp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kiểm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soát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nơ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hợp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1 neural </a:t>
            </a:r>
            <a:r>
              <a:rPr lang="en-US" baseline="0" dirty="0" err="1" smtClean="0"/>
              <a:t>tiếp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endParaRPr lang="en-US" baseline="0" dirty="0" smtClean="0"/>
          </a:p>
          <a:p>
            <a:r>
              <a:rPr lang="en-US" dirty="0" err="1" smtClean="0"/>
              <a:t>Ngoài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activate function </a:t>
            </a:r>
            <a:r>
              <a:rPr lang="en-US" baseline="0" dirty="0" err="1" smtClean="0"/>
              <a:t>giúp</a:t>
            </a:r>
            <a:r>
              <a:rPr lang="en-US" baseline="0" dirty="0" smtClean="0"/>
              <a:t> function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còn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linear function (</a:t>
            </a:r>
            <a:r>
              <a:rPr lang="en-US" baseline="0" dirty="0" err="1" smtClean="0"/>
              <a:t>thứ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cao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817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2081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Ngoài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sigmoid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tanh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còn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nhược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vanishing gradient</a:t>
            </a:r>
          </a:p>
          <a:p>
            <a:r>
              <a:rPr lang="en-US" baseline="0" dirty="0" err="1" smtClean="0"/>
              <a:t>Chúng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còn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gây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tượng</a:t>
            </a:r>
            <a:r>
              <a:rPr lang="en-US" baseline="0" dirty="0" smtClean="0"/>
              <a:t> vanishing gradient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backprop</a:t>
            </a:r>
            <a:r>
              <a:rPr lang="en-US" baseline="0" dirty="0" smtClean="0"/>
              <a:t> qua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layer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dout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-&gt; 0 </a:t>
            </a:r>
            <a:r>
              <a:rPr lang="en-US" baseline="0" dirty="0" err="1" smtClean="0"/>
              <a:t>khiến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cập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parameter ở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layer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khó</a:t>
            </a:r>
            <a:r>
              <a:rPr lang="en-US" baseline="0" dirty="0" smtClean="0"/>
              <a:t> khan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083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Nhờ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vẫn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phương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non linear, </a:t>
            </a:r>
            <a:r>
              <a:rPr lang="en-US" baseline="0" dirty="0" err="1" smtClean="0"/>
              <a:t>ngoài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đạo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ReLu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giản</a:t>
            </a:r>
            <a:endParaRPr lang="en-US" baseline="0" dirty="0" smtClean="0"/>
          </a:p>
          <a:p>
            <a:r>
              <a:rPr lang="en-US" baseline="0" dirty="0" err="1" smtClean="0"/>
              <a:t>Tuy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hoàn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toàn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input &lt;0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 ở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nên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ReLu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giúp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quyết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vấn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112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Trong</a:t>
            </a:r>
            <a:r>
              <a:rPr lang="en-US" baseline="0" dirty="0" smtClean="0"/>
              <a:t> N-layer NN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input layer,  </a:t>
            </a:r>
            <a:r>
              <a:rPr lang="en-US" baseline="0" dirty="0" err="1" smtClean="0"/>
              <a:t>nên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mạng</a:t>
            </a:r>
            <a:r>
              <a:rPr lang="en-US" baseline="0" dirty="0" smtClean="0"/>
              <a:t> 1 neural </a:t>
            </a:r>
            <a:r>
              <a:rPr lang="en-US" baseline="0" dirty="0" err="1" smtClean="0"/>
              <a:t>vẫn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2 layer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input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output</a:t>
            </a:r>
          </a:p>
          <a:p>
            <a:r>
              <a:rPr lang="en-US" baseline="0" dirty="0" smtClean="0"/>
              <a:t>Output layer </a:t>
            </a:r>
            <a:r>
              <a:rPr lang="en-US" baseline="0" dirty="0" err="1" smtClean="0"/>
              <a:t>thường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k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activation function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chứa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scores (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mục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tiêu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thực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cuối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9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 </a:t>
            </a:r>
            <a:r>
              <a:rPr lang="en-US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thấy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nhiều</a:t>
            </a:r>
            <a:r>
              <a:rPr lang="en-US" baseline="0" dirty="0" smtClean="0"/>
              <a:t> hidden layer, ta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hóa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tập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rõ</a:t>
            </a:r>
            <a:r>
              <a:rPr lang="en-US" baseline="0" dirty="0" smtClean="0"/>
              <a:t> rang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tuy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nếu</a:t>
            </a:r>
            <a:r>
              <a:rPr lang="en-US" baseline="0" dirty="0" smtClean="0"/>
              <a:t> model </a:t>
            </a:r>
            <a:r>
              <a:rPr lang="en-US" baseline="0" dirty="0" err="1" smtClean="0"/>
              <a:t>quá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phức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dẫn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tượng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overfitting</a:t>
            </a:r>
            <a:endParaRPr lang="en-US" baseline="0" dirty="0" smtClean="0"/>
          </a:p>
          <a:p>
            <a:r>
              <a:rPr lang="en-US" baseline="0" dirty="0" err="1" smtClean="0"/>
              <a:t>Tới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đây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hãy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nhớ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phương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pháp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regulazation</a:t>
            </a:r>
            <a:r>
              <a:rPr lang="en-US" baseline="0" dirty="0" smtClean="0"/>
              <a:t>, ta </a:t>
            </a:r>
            <a:r>
              <a:rPr lang="en-US" baseline="0" dirty="0" err="1" smtClean="0"/>
              <a:t>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dễ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thấy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thuộc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quả</a:t>
            </a:r>
            <a:r>
              <a:rPr lang="en-US" baseline="0" dirty="0" smtClean="0"/>
              <a:t> model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hóa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tránh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overfitting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9287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bước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tập</a:t>
            </a:r>
            <a:r>
              <a:rPr lang="en-US" baseline="0" dirty="0" smtClean="0"/>
              <a:t> data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về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trục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đọa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chiều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giảm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vẫn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tỉ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data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755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Ánh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sáng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393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phương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pháp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khởi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tạo</a:t>
            </a:r>
            <a:r>
              <a:rPr lang="en-US" baseline="0" dirty="0" smtClean="0"/>
              <a:t> weight:</a:t>
            </a:r>
          </a:p>
          <a:p>
            <a:r>
              <a:rPr lang="en-US" baseline="0" dirty="0" smtClean="0"/>
              <a:t>1/ Small random numbers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dung 1 </a:t>
            </a:r>
            <a:r>
              <a:rPr lang="en-US" baseline="0" dirty="0" err="1" smtClean="0"/>
              <a:t>weight_scale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khởi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tạo</a:t>
            </a:r>
            <a:r>
              <a:rPr lang="en-US" baseline="0" dirty="0" smtClean="0"/>
              <a:t> W, </a:t>
            </a:r>
            <a:r>
              <a:rPr lang="en-US" baseline="0" dirty="0" err="1" smtClean="0"/>
              <a:t>tuy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nếu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tấm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nhỏ</a:t>
            </a:r>
            <a:r>
              <a:rPr lang="en-US" baseline="0" dirty="0" smtClean="0"/>
              <a:t>, ta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cần</a:t>
            </a:r>
            <a:r>
              <a:rPr lang="en-US" baseline="0" dirty="0" smtClean="0"/>
              <a:t> 1 weight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tốt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ngược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nếu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tấm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lượng</a:t>
            </a:r>
            <a:r>
              <a:rPr lang="en-US" baseline="0" dirty="0" smtClean="0"/>
              <a:t> pixel </a:t>
            </a:r>
            <a:r>
              <a:rPr lang="en-US" baseline="0" dirty="0" err="1" smtClean="0"/>
              <a:t>quá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nhiều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khởi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tạo</a:t>
            </a:r>
            <a:r>
              <a:rPr lang="en-US" baseline="0" dirty="0" smtClean="0"/>
              <a:t> 1 weight </a:t>
            </a:r>
            <a:r>
              <a:rPr lang="en-US" baseline="0" dirty="0" err="1" smtClean="0"/>
              <a:t>nhỏ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endParaRPr lang="en-US" baseline="0" dirty="0" smtClean="0"/>
          </a:p>
          <a:p>
            <a:r>
              <a:rPr lang="en-US" baseline="0" dirty="0" smtClean="0"/>
              <a:t>2/ </a:t>
            </a:r>
            <a:r>
              <a:rPr lang="en-US" baseline="0" dirty="0" err="1" smtClean="0"/>
              <a:t>Khởi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tạo</a:t>
            </a:r>
            <a:r>
              <a:rPr lang="en-US" baseline="0" dirty="0" smtClean="0"/>
              <a:t> Xavier: ta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dễ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soát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hyperparameter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weight_scale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thuộc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lượng</a:t>
            </a:r>
            <a:r>
              <a:rPr lang="en-US" baseline="0" dirty="0" smtClean="0"/>
              <a:t> pixel </a:t>
            </a:r>
            <a:r>
              <a:rPr lang="en-US" baseline="0" dirty="0" err="1" smtClean="0"/>
              <a:t>trên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0798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Thường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lớp</a:t>
            </a:r>
            <a:r>
              <a:rPr lang="en-US" baseline="0" dirty="0" smtClean="0"/>
              <a:t> FC, </a:t>
            </a:r>
            <a:r>
              <a:rPr lang="en-US" baseline="0" dirty="0" err="1" smtClean="0"/>
              <a:t>cùng</a:t>
            </a:r>
            <a:r>
              <a:rPr lang="en-US" baseline="0" dirty="0" smtClean="0"/>
              <a:t> ý </a:t>
            </a:r>
            <a:r>
              <a:rPr lang="en-US" baseline="0" dirty="0" err="1" smtClean="0"/>
              <a:t>tưởng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r>
              <a:rPr lang="en-US" baseline="0" dirty="0" smtClean="0"/>
              <a:t> normalized data,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lớp</a:t>
            </a:r>
            <a:r>
              <a:rPr lang="en-US" baseline="0" dirty="0" smtClean="0"/>
              <a:t> layer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chuẩn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hóa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nữa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giúp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tuy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giờ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chuẩn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hóa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gốc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tọa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tốt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batchnorm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them 2 parameter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gamma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beta </a:t>
            </a:r>
            <a:r>
              <a:rPr lang="en-US" baseline="0" dirty="0" err="1" smtClean="0"/>
              <a:t>giúp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scale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dịch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chuyển</a:t>
            </a:r>
            <a:r>
              <a:rPr lang="en-US" baseline="0" dirty="0" smtClean="0"/>
              <a:t> data </a:t>
            </a:r>
            <a:r>
              <a:rPr lang="en-US" baseline="0" dirty="0" err="1" smtClean="0"/>
              <a:t>đến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hợp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. 1 </a:t>
            </a:r>
            <a:r>
              <a:rPr lang="en-US" baseline="0" dirty="0" err="1" smtClean="0"/>
              <a:t>mặt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muốn</a:t>
            </a:r>
            <a:r>
              <a:rPr lang="en-US" baseline="0" dirty="0" smtClean="0"/>
              <a:t> model </a:t>
            </a:r>
            <a:r>
              <a:rPr lang="en-US" baseline="0" dirty="0" err="1" smtClean="0"/>
              <a:t>phức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962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pha</a:t>
            </a:r>
            <a:r>
              <a:rPr lang="en-US" dirty="0" smtClean="0"/>
              <a:t> test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running_mean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running_var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mà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đã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lũy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ở training set, </a:t>
            </a:r>
            <a:r>
              <a:rPr lang="en-US" baseline="0" dirty="0" err="1" smtClean="0"/>
              <a:t>lí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như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nói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đàu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test set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nên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lấy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mean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varience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từng</a:t>
            </a:r>
            <a:r>
              <a:rPr lang="en-US" baseline="0" dirty="0" smtClean="0"/>
              <a:t> epoch </a:t>
            </a:r>
            <a:r>
              <a:rPr lang="en-US" baseline="0" dirty="0" err="1" smtClean="0"/>
              <a:t>học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trước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x </a:t>
            </a:r>
            <a:r>
              <a:rPr lang="en-US" baseline="0" dirty="0" err="1" smtClean="0"/>
              <a:t>mũ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trình</a:t>
            </a:r>
            <a:r>
              <a:rPr lang="en-US" baseline="0" dirty="0" smtClean="0"/>
              <a:t>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072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Là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phần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regularization, drop out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ngẫu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những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ở output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input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tiếp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nhẹ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loại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về</a:t>
            </a:r>
            <a:r>
              <a:rPr lang="en-US" baseline="0" dirty="0" smtClean="0"/>
              <a:t> 0</a:t>
            </a:r>
          </a:p>
          <a:p>
            <a:r>
              <a:rPr lang="en-US" baseline="0" dirty="0" err="1" smtClean="0"/>
              <a:t>Với</a:t>
            </a:r>
            <a:r>
              <a:rPr lang="en-US" baseline="0" dirty="0" smtClean="0"/>
              <a:t> parameter p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range 0-1 ta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p% 1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về</a:t>
            </a:r>
            <a:r>
              <a:rPr lang="en-US" baseline="0" dirty="0" smtClean="0"/>
              <a:t> 0. Ở </a:t>
            </a:r>
            <a:r>
              <a:rPr lang="en-US" baseline="0" dirty="0" err="1" smtClean="0"/>
              <a:t>mạng</a:t>
            </a:r>
            <a:r>
              <a:rPr lang="en-US" baseline="0" dirty="0" smtClean="0"/>
              <a:t> neural network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giống</a:t>
            </a:r>
            <a:r>
              <a:rPr lang="en-US" baseline="0" dirty="0" smtClean="0"/>
              <a:t> linear Regression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đẩy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bậc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phương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đẩy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hidden layer </a:t>
            </a:r>
            <a:r>
              <a:rPr lang="en-US" baseline="0" dirty="0" err="1" smtClean="0"/>
              <a:t>lên</a:t>
            </a:r>
            <a:r>
              <a:rPr lang="en-US" baseline="0" dirty="0" smtClean="0"/>
              <a:t> -&gt; drop out </a:t>
            </a:r>
            <a:r>
              <a:rPr lang="en-US" baseline="0" dirty="0" err="1" smtClean="0"/>
              <a:t>giúp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hóa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phương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giúp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k </a:t>
            </a:r>
            <a:r>
              <a:rPr lang="en-US" baseline="0" dirty="0" err="1" smtClean="0"/>
              <a:t>bị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overfitting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7296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Thay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vì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phải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xúc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sắc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xem</a:t>
            </a:r>
            <a:r>
              <a:rPr lang="en-US" baseline="0" dirty="0" smtClean="0"/>
              <a:t> unit </a:t>
            </a:r>
            <a:r>
              <a:rPr lang="en-US" baseline="0" dirty="0" err="1" smtClean="0"/>
              <a:t>nào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, unit </a:t>
            </a:r>
            <a:r>
              <a:rPr lang="en-US" baseline="0" dirty="0" err="1" smtClean="0"/>
              <a:t>nào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rồi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cộng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trung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thì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chỉ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lấy</a:t>
            </a:r>
            <a:r>
              <a:rPr lang="en-US" baseline="0" dirty="0" smtClean="0"/>
              <a:t> parameter ở layer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trọng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p, </a:t>
            </a:r>
            <a:r>
              <a:rPr lang="en-US" baseline="0" dirty="0" err="1" smtClean="0"/>
              <a:t>vì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unit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xuất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trên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W </a:t>
            </a:r>
            <a:r>
              <a:rPr lang="en-US" baseline="0" dirty="0" err="1" smtClean="0"/>
              <a:t>cũng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update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tỉ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tương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1766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an simple model from CNN, now we start step by step to understand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748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lượng</a:t>
            </a:r>
            <a:r>
              <a:rPr lang="en-US" baseline="0" dirty="0" smtClean="0"/>
              <a:t> filter </a:t>
            </a:r>
            <a:r>
              <a:rPr lang="en-US" baseline="0" dirty="0" err="1" smtClean="0"/>
              <a:t>chính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feature </a:t>
            </a:r>
            <a:r>
              <a:rPr lang="en-US" baseline="0" dirty="0" err="1" smtClean="0"/>
              <a:t>mà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dò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030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đây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rât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rõ</a:t>
            </a:r>
            <a:r>
              <a:rPr lang="en-US" baseline="0" dirty="0" smtClean="0"/>
              <a:t> rang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từng</a:t>
            </a:r>
            <a:r>
              <a:rPr lang="en-US" baseline="0" dirty="0" smtClean="0"/>
              <a:t> feature, </a:t>
            </a:r>
            <a:r>
              <a:rPr lang="en-US" baseline="0" dirty="0" err="1" smtClean="0"/>
              <a:t>nếu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năng</a:t>
            </a:r>
            <a:r>
              <a:rPr lang="en-US" baseline="0" dirty="0" smtClean="0"/>
              <a:t> ở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feature </a:t>
            </a:r>
            <a:r>
              <a:rPr lang="en-US" baseline="0" dirty="0" err="1" smtClean="0"/>
              <a:t>đó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8112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Lấy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lớp</a:t>
            </a:r>
            <a:r>
              <a:rPr lang="en-US" baseline="0" dirty="0" smtClean="0"/>
              <a:t> feature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4631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simple </a:t>
            </a:r>
            <a:r>
              <a:rPr lang="en-US" dirty="0" err="1" smtClean="0"/>
              <a:t>cNN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76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0641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AlexNet</a:t>
            </a:r>
            <a:r>
              <a:rPr lang="en-US" dirty="0" smtClean="0"/>
              <a:t>: lam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boi</a:t>
            </a:r>
            <a:r>
              <a:rPr lang="en-US" baseline="0" dirty="0" smtClean="0"/>
              <a:t> Alex </a:t>
            </a:r>
            <a:r>
              <a:rPr lang="en-US" baseline="0" dirty="0" err="1" smtClean="0"/>
              <a:t>Krizhevsky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Iiya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Sutskever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Geoffrey </a:t>
            </a:r>
            <a:r>
              <a:rPr lang="en-US" baseline="0" dirty="0" err="1" smtClean="0"/>
              <a:t>E.Hinton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460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168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Loại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trừ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08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Nhiễu</a:t>
            </a:r>
            <a:r>
              <a:rPr lang="en-US" baseline="0" dirty="0" smtClean="0"/>
              <a:t> back ground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807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dạng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8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_</a:t>
            </a:r>
            <a:r>
              <a:rPr lang="en-US" dirty="0" err="1" smtClean="0"/>
              <a:t>Phân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biệt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chút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giữa</a:t>
            </a:r>
            <a:r>
              <a:rPr lang="en-US" baseline="0" dirty="0" smtClean="0"/>
              <a:t> K-mean-clustering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K-nearest-neighbor: 1 </a:t>
            </a:r>
            <a:r>
              <a:rPr lang="en-US" baseline="0" dirty="0" err="1" smtClean="0"/>
              <a:t>bên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unsupervised learning, 1 </a:t>
            </a:r>
            <a:r>
              <a:rPr lang="en-US" baseline="0" dirty="0" err="1" smtClean="0"/>
              <a:t>bên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supervised learning. K-mean-clustering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thuật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tốt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bản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unsupervised learning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nhóm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cụm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quan</a:t>
            </a:r>
            <a:endParaRPr lang="en-US" baseline="0" dirty="0" smtClean="0"/>
          </a:p>
          <a:p>
            <a:r>
              <a:rPr lang="en-US" baseline="0" dirty="0" smtClean="0"/>
              <a:t>_ </a:t>
            </a:r>
            <a:r>
              <a:rPr lang="en-US" baseline="0" dirty="0" err="1" smtClean="0"/>
              <a:t>Lấy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matrix </a:t>
            </a:r>
            <a:r>
              <a:rPr lang="en-US" baseline="0" dirty="0" err="1" smtClean="0"/>
              <a:t>gồm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gồm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gọi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1 pixel </a:t>
            </a:r>
            <a:r>
              <a:rPr lang="en-US" baseline="0" dirty="0" err="1" smtClean="0"/>
              <a:t>thường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3 </a:t>
            </a:r>
            <a:r>
              <a:rPr lang="en-US" baseline="0" dirty="0" err="1" smtClean="0"/>
              <a:t>lớp</a:t>
            </a:r>
            <a:r>
              <a:rPr lang="en-US" baseline="0" dirty="0" smtClean="0"/>
              <a:t> R,G,B. Ta </a:t>
            </a:r>
            <a:r>
              <a:rPr lang="en-US" baseline="0" dirty="0" err="1" smtClean="0"/>
              <a:t>nói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kia</a:t>
            </a:r>
            <a:r>
              <a:rPr lang="en-US" baseline="0" dirty="0" smtClean="0"/>
              <a:t> ở </a:t>
            </a:r>
            <a:r>
              <a:rPr lang="en-US" baseline="0" dirty="0" err="1" smtClean="0"/>
              <a:t>cùng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kiểu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dữ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liệu</a:t>
            </a:r>
            <a:r>
              <a:rPr lang="en-US" baseline="0" dirty="0" smtClean="0"/>
              <a:t> (uint8, float32,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).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reshape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1 vector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dài</a:t>
            </a:r>
            <a:r>
              <a:rPr lang="en-US" baseline="0" dirty="0" smtClean="0"/>
              <a:t> = 3*</a:t>
            </a:r>
            <a:r>
              <a:rPr lang="en-US" baseline="0" dirty="0" err="1" smtClean="0"/>
              <a:t>dài</a:t>
            </a:r>
            <a:r>
              <a:rPr lang="en-US" baseline="0" dirty="0" smtClean="0"/>
              <a:t>*</a:t>
            </a:r>
            <a:r>
              <a:rPr lang="en-US" baseline="0" dirty="0" err="1" smtClean="0"/>
              <a:t>rộng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đơn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vị</a:t>
            </a:r>
            <a:r>
              <a:rPr lang="en-US" baseline="0" dirty="0" smtClean="0"/>
              <a:t> pixel).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biệt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giữa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bức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khoảng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giữa</a:t>
            </a:r>
            <a:r>
              <a:rPr lang="en-US" baseline="0" dirty="0" smtClean="0"/>
              <a:t> 2 vector,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dễ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khoảng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2 vector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L2 </a:t>
            </a:r>
            <a:r>
              <a:rPr lang="en-US" baseline="0" dirty="0" err="1" smtClean="0"/>
              <a:t>hoặc</a:t>
            </a:r>
            <a:r>
              <a:rPr lang="en-US" baseline="0" dirty="0" smtClean="0"/>
              <a:t> L1 (</a:t>
            </a:r>
            <a:r>
              <a:rPr lang="en-US" baseline="0" dirty="0" err="1" smtClean="0"/>
              <a:t>thường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dung L2).</a:t>
            </a:r>
          </a:p>
          <a:p>
            <a:r>
              <a:rPr lang="en-US" baseline="0" dirty="0" smtClean="0"/>
              <a:t>_ Ở K-Nearest Neighbor,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test set ta reshape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vector </a:t>
            </a:r>
            <a:r>
              <a:rPr lang="en-US" baseline="0" dirty="0" err="1" smtClean="0"/>
              <a:t>rồi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khoảng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tập</a:t>
            </a:r>
            <a:r>
              <a:rPr lang="en-US" baseline="0" dirty="0" smtClean="0"/>
              <a:t> training set,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chọn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K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nhất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lấy</a:t>
            </a:r>
            <a:r>
              <a:rPr lang="en-US" baseline="0" dirty="0" smtClean="0"/>
              <a:t> label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xuất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label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test set. </a:t>
            </a:r>
            <a:r>
              <a:rPr lang="en-US" baseline="0" dirty="0" err="1" smtClean="0"/>
              <a:t>Cach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hay </a:t>
            </a:r>
            <a:r>
              <a:rPr lang="en-US" baseline="0" dirty="0" err="1" smtClean="0"/>
              <a:t>vì</a:t>
            </a:r>
            <a:r>
              <a:rPr lang="en-US" baseline="0" dirty="0" smtClean="0"/>
              <a:t> model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ta </a:t>
            </a:r>
            <a:r>
              <a:rPr lang="en-US" baseline="0" dirty="0" err="1" smtClean="0"/>
              <a:t>chả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học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tập</a:t>
            </a:r>
            <a:r>
              <a:rPr lang="en-US" baseline="0" dirty="0" smtClean="0"/>
              <a:t> training set, </a:t>
            </a:r>
            <a:r>
              <a:rPr lang="en-US" baseline="0" dirty="0" err="1" smtClean="0"/>
              <a:t>bên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cạnh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accuracy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thấp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phải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nhớ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toàn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training data </a:t>
            </a:r>
            <a:r>
              <a:rPr lang="en-US" baseline="0" dirty="0" err="1" smtClean="0"/>
              <a:t>phía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trước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nhiều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lúc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tới</a:t>
            </a:r>
            <a:r>
              <a:rPr lang="en-US" baseline="0" dirty="0" smtClean="0"/>
              <a:t> hang gigabyte data.</a:t>
            </a:r>
          </a:p>
          <a:p>
            <a:r>
              <a:rPr lang="en-US" baseline="0" dirty="0" smtClean="0"/>
              <a:t>_ </a:t>
            </a:r>
            <a:r>
              <a:rPr lang="en-US" baseline="0" dirty="0" err="1" smtClean="0"/>
              <a:t>Nói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thêm</a:t>
            </a:r>
            <a:r>
              <a:rPr lang="en-US" baseline="0" dirty="0" smtClean="0"/>
              <a:t>: ở K-mean-clustering,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định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cluster ta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bước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:</a:t>
            </a:r>
          </a:p>
          <a:p>
            <a:r>
              <a:rPr lang="en-US" baseline="0" dirty="0" smtClean="0"/>
              <a:t>1- </a:t>
            </a:r>
            <a:r>
              <a:rPr lang="en-US" baseline="0" dirty="0" err="1" smtClean="0"/>
              <a:t>Chọn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lượng</a:t>
            </a:r>
            <a:r>
              <a:rPr lang="en-US" baseline="0" dirty="0" smtClean="0"/>
              <a:t> cluster,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K</a:t>
            </a:r>
          </a:p>
          <a:p>
            <a:r>
              <a:rPr lang="en-US" baseline="0" dirty="0" smtClean="0"/>
              <a:t>2- </a:t>
            </a:r>
            <a:r>
              <a:rPr lang="en-US" baseline="0" dirty="0" err="1" smtClean="0"/>
              <a:t>Chọn</a:t>
            </a:r>
            <a:r>
              <a:rPr lang="en-US" baseline="0" dirty="0" smtClean="0"/>
              <a:t> random K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CLuster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3-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khoảng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cluster </a:t>
            </a:r>
            <a:r>
              <a:rPr lang="en-US" baseline="0" dirty="0" err="1" smtClean="0"/>
              <a:t>tới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dán</a:t>
            </a:r>
            <a:r>
              <a:rPr lang="en-US" baseline="0" dirty="0" smtClean="0"/>
              <a:t> label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cluster </a:t>
            </a:r>
            <a:r>
              <a:rPr lang="en-US" baseline="0" dirty="0" err="1" smtClean="0"/>
              <a:t>mà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khoảng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nhất</a:t>
            </a:r>
            <a:endParaRPr lang="en-US" baseline="0" dirty="0" smtClean="0"/>
          </a:p>
          <a:p>
            <a:r>
              <a:rPr lang="vi-VN" baseline="0" dirty="0" smtClean="0"/>
              <a:t>4- Giờ mỗi cluster sẽ là 1 list tập hợp các điểm gần nó nhất</a:t>
            </a:r>
          </a:p>
          <a:p>
            <a:r>
              <a:rPr lang="vi-VN" baseline="0" dirty="0" smtClean="0"/>
              <a:t>5- Tính trung bình tọa độ tất cả nhưng điểm trong 1 cluster</a:t>
            </a:r>
          </a:p>
          <a:p>
            <a:r>
              <a:rPr lang="vi-VN" baseline="0" dirty="0" smtClean="0"/>
              <a:t>+ Nếu thấy trùng với tọa độ của cluster cũ -&gt; ngưng</a:t>
            </a:r>
          </a:p>
          <a:p>
            <a:r>
              <a:rPr lang="vi-VN" baseline="0" dirty="0" smtClean="0"/>
              <a:t>+ Nếu tọa độ không trùng, dùng nó làm cluster mới rồi làm lại từ bước 3 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77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81C7F-70C2-457D-AEC5-76D611F48FF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03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3BAA-CD0A-44B8-A3DF-F59E7B3CF205}" type="datetime1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632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FFAF8-E967-4C4F-9787-4FC4B7CA0D00}" type="datetime1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29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CCE4A-F4A1-4865-AF4A-C4873875F969}" type="datetime1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835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3F90C-CDA9-46DB-A6F0-1D7714D09594}" type="datetime1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14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137B9-D7ED-43AB-BEE1-6DD6E7B23C7F}" type="datetime1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96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4D6AE-2C04-4A51-A2CE-B8FB70B40545}" type="datetime1">
              <a:rPr lang="en-US" smtClean="0"/>
              <a:t>1/14/2019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06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16BB-4E67-47E6-BC20-53A4A998723D}" type="datetime1">
              <a:rPr lang="en-US" smtClean="0"/>
              <a:t>1/14/2019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827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076AD-35A5-4023-8DDE-8A039B5ADE68}" type="datetime1">
              <a:rPr lang="en-US" smtClean="0"/>
              <a:t>1/14/2019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085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94B2F-0A31-44CD-95BB-72FF280E1645}" type="datetime1">
              <a:rPr lang="en-US" smtClean="0"/>
              <a:t>1/14/2019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792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A5ACA-C26D-46A9-8E17-157285C84753}" type="datetime1">
              <a:rPr lang="en-US" smtClean="0"/>
              <a:t>1/14/2019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4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68552-8493-448A-9709-FEBA3843C392}" type="datetime1">
              <a:rPr lang="en-US" smtClean="0"/>
              <a:t>1/14/2019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370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E396DF-592B-4469-8284-1968449971C5}" type="datetime1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D0873-D93F-4426-92D1-67A65B95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99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gif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gi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gi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uora.com/" TargetMode="External"/><Relationship Id="rId3" Type="http://schemas.openxmlformats.org/officeDocument/2006/relationships/hyperlink" Target="http://cs231n.github.io/" TargetMode="External"/><Relationship Id="rId7" Type="http://schemas.openxmlformats.org/officeDocument/2006/relationships/hyperlink" Target="https://medium.com/" TargetMode="External"/><Relationship Id="rId2" Type="http://schemas.openxmlformats.org/officeDocument/2006/relationships/hyperlink" Target="https://dominhhai.github.io/vi/2017/12/ml-overfittin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" TargetMode="External"/><Relationship Id="rId5" Type="http://schemas.openxmlformats.org/officeDocument/2006/relationships/hyperlink" Target="https://machinelearningcoban.com/" TargetMode="External"/><Relationship Id="rId4" Type="http://schemas.openxmlformats.org/officeDocument/2006/relationships/hyperlink" Target="https://labs.septeni-technology.jp/technote/ml-01-introduction-to-machine-learning/" TargetMode="External"/><Relationship Id="rId9" Type="http://schemas.openxmlformats.org/officeDocument/2006/relationships/hyperlink" Target="https://towardsdatascience.com/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CS231N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6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6" name="Picture 4" descr="HÃ¬nh áº£nh cÃ³ liÃªn qua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09" y="1438985"/>
            <a:ext cx="6218713" cy="3109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0" name="Picture 8" descr="HÃ¬nh áº£nh cÃ³ liÃªn qu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1822" y="1056213"/>
            <a:ext cx="5560991" cy="3707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2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92464"/>
          </a:xfrm>
        </p:spPr>
        <p:txBody>
          <a:bodyPr>
            <a:normAutofit fontScale="90000"/>
          </a:bodyPr>
          <a:lstStyle/>
          <a:p>
            <a:r>
              <a:rPr lang="en-US" dirty="0"/>
              <a:t>2</a:t>
            </a:r>
            <a:r>
              <a:rPr lang="en-US" dirty="0" smtClean="0"/>
              <a:t>/ Train, validation and test data / parameter and </a:t>
            </a:r>
            <a:r>
              <a:rPr lang="en-US" dirty="0" err="1" smtClean="0"/>
              <a:t>hyperparameter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data use in training step</a:t>
            </a:r>
          </a:p>
          <a:p>
            <a:r>
              <a:rPr lang="en-US" dirty="0" smtClean="0"/>
              <a:t>Validation data use to check the accuracy of model through training set</a:t>
            </a:r>
          </a:p>
          <a:p>
            <a:r>
              <a:rPr lang="en-US" dirty="0" smtClean="0"/>
              <a:t>Test data is a private data that only use when all finish.</a:t>
            </a:r>
          </a:p>
          <a:p>
            <a:r>
              <a:rPr lang="en-US" dirty="0" smtClean="0"/>
              <a:t>Cross-validation use in small dataset</a:t>
            </a:r>
          </a:p>
          <a:p>
            <a:r>
              <a:rPr lang="en-US" dirty="0" smtClean="0"/>
              <a:t>Parameter is value that can be learned in training step</a:t>
            </a:r>
          </a:p>
          <a:p>
            <a:r>
              <a:rPr lang="en-US" dirty="0" err="1" smtClean="0"/>
              <a:t>Hyperparameter</a:t>
            </a:r>
            <a:r>
              <a:rPr lang="en-US" dirty="0"/>
              <a:t> </a:t>
            </a:r>
            <a:r>
              <a:rPr lang="en-US" dirty="0" smtClean="0"/>
              <a:t>is the special parameter which unchanged through training step. (</a:t>
            </a:r>
            <a:r>
              <a:rPr lang="en-US" dirty="0" err="1" smtClean="0"/>
              <a:t>E.g</a:t>
            </a:r>
            <a:r>
              <a:rPr lang="en-US" dirty="0" smtClean="0"/>
              <a:t>: k number in K-mean, weight-scale, </a:t>
            </a:r>
            <a:r>
              <a:rPr lang="en-US" dirty="0" err="1" smtClean="0"/>
              <a:t>reg,etc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43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/ K-Nearest neighbor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594" y="1690688"/>
            <a:ext cx="5181406" cy="2619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K-Nearest-neighbor -&gt; Supervised learning</a:t>
            </a:r>
            <a:endParaRPr lang="en-US" sz="2000" dirty="0"/>
          </a:p>
        </p:txBody>
      </p:sp>
      <p:pic>
        <p:nvPicPr>
          <p:cNvPr id="1030" name="Picture 6" descr="https://upload.wikimedia.org/wikipedia/commons/5/52/Map1N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986" y="2461206"/>
            <a:ext cx="5618028" cy="3698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5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4/ Linear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 in Image Classification which take label and image from data set</a:t>
            </a:r>
          </a:p>
          <a:p>
            <a:r>
              <a:rPr lang="en-US" dirty="0" smtClean="0"/>
              <a:t>Have </a:t>
            </a:r>
            <a:r>
              <a:rPr lang="en-US" dirty="0"/>
              <a:t>2 main features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+ Scores: scores of each pics to every label</a:t>
            </a:r>
          </a:p>
          <a:p>
            <a:pPr marL="0" indent="0">
              <a:buNone/>
            </a:pPr>
            <a:r>
              <a:rPr lang="en-US" dirty="0"/>
              <a:t>+ Loss function: return a number show the different from scores of pics to its true labels</a:t>
            </a:r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14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US" dirty="0" smtClean="0"/>
              <a:t>5/ Full-connected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onnect all pixel of pics to its weight by function:</a:t>
            </a:r>
          </a:p>
          <a:p>
            <a:endParaRPr lang="en-US" dirty="0" smtClean="0"/>
          </a:p>
          <a:p>
            <a:r>
              <a:rPr lang="en-US" dirty="0" smtClean="0"/>
              <a:t>Xi: vector input, shape (N,D); N is number of pics and D is number of pixels</a:t>
            </a:r>
          </a:p>
          <a:p>
            <a:r>
              <a:rPr lang="en-US" dirty="0" smtClean="0"/>
              <a:t>W, b: parameters learned in training step</a:t>
            </a:r>
          </a:p>
          <a:p>
            <a:pPr marL="0" indent="0">
              <a:buNone/>
            </a:pPr>
            <a:r>
              <a:rPr lang="en-US" dirty="0" smtClean="0"/>
              <a:t>+W: shape (D x H); D is number of pixels and H is number of node in next layer</a:t>
            </a:r>
          </a:p>
          <a:p>
            <a:pPr marL="0" indent="0">
              <a:buNone/>
            </a:pPr>
            <a:r>
              <a:rPr lang="en-US" dirty="0" smtClean="0"/>
              <a:t>+ b: shape (H,)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257" y="2294313"/>
            <a:ext cx="3438980" cy="58171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7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endParaRPr lang="en-US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cs231n.github.io/assets/imagem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68" y="1027906"/>
            <a:ext cx="10706863" cy="3965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4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cs231n.github.io/assets/pixelspace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153" y="780010"/>
            <a:ext cx="7355693" cy="539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04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endParaRPr lang="en-US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401" y="555737"/>
            <a:ext cx="3570057" cy="944338"/>
          </a:xfrm>
          <a:prstGeom prst="rect">
            <a:avLst/>
          </a:prstGeom>
        </p:spPr>
      </p:pic>
      <p:pic>
        <p:nvPicPr>
          <p:cNvPr id="3074" name="Picture 2" descr="http://cs231n.github.io/assets/wb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44" y="2006174"/>
            <a:ext cx="11191111" cy="3990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303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6/ Loss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 by parameter W and data (</a:t>
            </a:r>
            <a:r>
              <a:rPr lang="en-US" dirty="0" err="1" smtClean="0"/>
              <a:t>x,y</a:t>
            </a:r>
            <a:r>
              <a:rPr lang="en-US" dirty="0" smtClean="0"/>
              <a:t>).</a:t>
            </a:r>
          </a:p>
          <a:p>
            <a:r>
              <a:rPr lang="en-US" dirty="0" smtClean="0"/>
              <a:t>The lower the better</a:t>
            </a:r>
          </a:p>
          <a:p>
            <a:r>
              <a:rPr lang="en-US" dirty="0" smtClean="0"/>
              <a:t>2 kinds:</a:t>
            </a:r>
          </a:p>
          <a:p>
            <a:pPr marL="0" indent="0">
              <a:buNone/>
            </a:pPr>
            <a:r>
              <a:rPr lang="en-US" dirty="0" smtClean="0"/>
              <a:t>+ SVM loss</a:t>
            </a:r>
          </a:p>
          <a:p>
            <a:pPr marL="0" indent="0">
              <a:buNone/>
            </a:pPr>
            <a:r>
              <a:rPr lang="en-US" dirty="0" smtClean="0"/>
              <a:t>+ </a:t>
            </a:r>
            <a:r>
              <a:rPr lang="en-US" dirty="0" err="1" smtClean="0"/>
              <a:t>Softmax</a:t>
            </a:r>
            <a:r>
              <a:rPr lang="en-US" dirty="0" smtClean="0"/>
              <a:t> loss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6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SVM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894" y="1825625"/>
            <a:ext cx="4871381" cy="11948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7894" y="3020492"/>
            <a:ext cx="5721578" cy="1186829"/>
          </a:xfrm>
          <a:prstGeom prst="rect">
            <a:avLst/>
          </a:prstGeom>
        </p:spPr>
      </p:pic>
      <p:pic>
        <p:nvPicPr>
          <p:cNvPr id="1026" name="Picture 2" descr="http://cs231n.github.io/assets/margin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655" y="4417368"/>
            <a:ext cx="8168945" cy="98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6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1/ Introduction</a:t>
            </a:r>
          </a:p>
          <a:p>
            <a:pPr marL="0" indent="0">
              <a:buNone/>
            </a:pPr>
            <a:r>
              <a:rPr lang="en-US" dirty="0" smtClean="0"/>
              <a:t>2/ Train, validation and test data / parameter and </a:t>
            </a:r>
            <a:r>
              <a:rPr lang="en-US" dirty="0" err="1" smtClean="0"/>
              <a:t>hyperparameter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3/ K-Nearest neighbor</a:t>
            </a:r>
          </a:p>
          <a:p>
            <a:pPr marL="0" indent="0">
              <a:buNone/>
            </a:pPr>
            <a:r>
              <a:rPr lang="en-US" dirty="0" smtClean="0"/>
              <a:t>4/ Linear classification</a:t>
            </a:r>
          </a:p>
          <a:p>
            <a:pPr marL="0" indent="0">
              <a:buNone/>
            </a:pPr>
            <a:r>
              <a:rPr lang="en-US" dirty="0" smtClean="0"/>
              <a:t>5/</a:t>
            </a:r>
            <a:r>
              <a:rPr lang="en-US" dirty="0"/>
              <a:t> Fully-connected </a:t>
            </a:r>
            <a:r>
              <a:rPr lang="en-US" dirty="0" smtClean="0"/>
              <a:t>layer</a:t>
            </a:r>
          </a:p>
          <a:p>
            <a:pPr marL="0" indent="0">
              <a:buNone/>
            </a:pPr>
            <a:r>
              <a:rPr lang="en-US" dirty="0" smtClean="0"/>
              <a:t>6/ Loss function</a:t>
            </a:r>
          </a:p>
          <a:p>
            <a:pPr marL="0" indent="0">
              <a:buNone/>
            </a:pPr>
            <a:r>
              <a:rPr lang="en-US" dirty="0"/>
              <a:t>7</a:t>
            </a:r>
            <a:r>
              <a:rPr lang="en-US" dirty="0" smtClean="0"/>
              <a:t>/ Regularization</a:t>
            </a:r>
          </a:p>
          <a:p>
            <a:pPr marL="0" indent="0">
              <a:buNone/>
            </a:pPr>
            <a:r>
              <a:rPr lang="en-US" dirty="0" smtClean="0"/>
              <a:t>8/ Optimization</a:t>
            </a:r>
          </a:p>
          <a:p>
            <a:pPr marL="0" indent="0">
              <a:buNone/>
            </a:pPr>
            <a:r>
              <a:rPr lang="en-US" dirty="0" smtClean="0"/>
              <a:t>9/ </a:t>
            </a:r>
            <a:r>
              <a:rPr lang="en-US" dirty="0" err="1" smtClean="0"/>
              <a:t>Backpropagation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10/ Neuron Network</a:t>
            </a:r>
          </a:p>
          <a:p>
            <a:pPr marL="0" indent="0">
              <a:buNone/>
            </a:pPr>
            <a:r>
              <a:rPr lang="en-US" dirty="0" smtClean="0"/>
              <a:t>11/ </a:t>
            </a:r>
            <a:r>
              <a:rPr lang="en-US" dirty="0"/>
              <a:t>Activation </a:t>
            </a:r>
            <a:r>
              <a:rPr lang="en-US" dirty="0" smtClean="0"/>
              <a:t>function</a:t>
            </a:r>
          </a:p>
          <a:p>
            <a:pPr marL="0" indent="0">
              <a:buNone/>
            </a:pPr>
            <a:r>
              <a:rPr lang="en-US" dirty="0" smtClean="0"/>
              <a:t>12/ Data processing</a:t>
            </a:r>
          </a:p>
          <a:p>
            <a:pPr marL="0" indent="0">
              <a:buNone/>
            </a:pPr>
            <a:r>
              <a:rPr lang="en-US" dirty="0" smtClean="0"/>
              <a:t>13/ Weight initialization</a:t>
            </a:r>
          </a:p>
          <a:p>
            <a:pPr marL="0" indent="0">
              <a:buNone/>
            </a:pPr>
            <a:r>
              <a:rPr lang="en-US" dirty="0" smtClean="0"/>
              <a:t>14/ Batch normalization</a:t>
            </a:r>
          </a:p>
          <a:p>
            <a:pPr marL="0" indent="0">
              <a:buNone/>
            </a:pPr>
            <a:r>
              <a:rPr lang="en-US" dirty="0" smtClean="0"/>
              <a:t>15/ CNN</a:t>
            </a:r>
          </a:p>
          <a:p>
            <a:pPr marL="0" indent="0">
              <a:buNone/>
            </a:pPr>
            <a:r>
              <a:rPr lang="en-US" dirty="0" smtClean="0"/>
              <a:t>16/ Max Pooling</a:t>
            </a:r>
          </a:p>
          <a:p>
            <a:pPr marL="0" indent="0">
              <a:buNone/>
            </a:pPr>
            <a:r>
              <a:rPr lang="en-US" dirty="0" smtClean="0"/>
              <a:t>17/ Some famous model</a:t>
            </a:r>
          </a:p>
          <a:p>
            <a:pPr marL="0" indent="0">
              <a:buNone/>
            </a:pPr>
            <a:r>
              <a:rPr lang="en-US" dirty="0" smtClean="0"/>
              <a:t>18/ Frameworks</a:t>
            </a:r>
          </a:p>
          <a:p>
            <a:pPr marL="0" indent="0">
              <a:buNone/>
            </a:pPr>
            <a:r>
              <a:rPr lang="en-US" dirty="0" smtClean="0"/>
              <a:t>19/ References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0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r>
              <a:rPr lang="en-US" dirty="0" smtClean="0"/>
              <a:t>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092" y="4078345"/>
            <a:ext cx="8943816" cy="12331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147" y="2139603"/>
            <a:ext cx="3620073" cy="140958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6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858" y="1176311"/>
            <a:ext cx="2206509" cy="1531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856" y="3104610"/>
            <a:ext cx="9104469" cy="133771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97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</a:t>
            </a:r>
            <a:r>
              <a:rPr lang="en-US" dirty="0" smtClean="0"/>
              <a:t>/ 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 smtClean="0"/>
              <a:t>UNDER</a:t>
            </a:r>
            <a:r>
              <a:rPr lang="en-US" dirty="0" smtClean="0"/>
              <a:t>FITTING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OVER</a:t>
            </a:r>
            <a:r>
              <a:rPr lang="en-US" dirty="0" smtClean="0"/>
              <a:t>FITTING</a:t>
            </a:r>
            <a:endParaRPr lang="en-US" dirty="0"/>
          </a:p>
        </p:txBody>
      </p:sp>
      <p:pic>
        <p:nvPicPr>
          <p:cNvPr id="2050" name="Picture 2" descr="Káº¿t quáº£ hÃ¬nh áº£nh cho overfitting machine learn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94288"/>
            <a:ext cx="9453938" cy="3285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54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197" y="1037157"/>
            <a:ext cx="10515600" cy="1325563"/>
          </a:xfrm>
        </p:spPr>
        <p:txBody>
          <a:bodyPr/>
          <a:lstStyle/>
          <a:p>
            <a:r>
              <a:rPr lang="en-US" dirty="0" smtClean="0"/>
              <a:t>Loss with </a:t>
            </a:r>
            <a:r>
              <a:rPr lang="en-US" dirty="0" err="1" smtClean="0"/>
              <a:t>reg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197" y="3155662"/>
            <a:ext cx="10515600" cy="4351338"/>
          </a:xfrm>
        </p:spPr>
        <p:txBody>
          <a:bodyPr/>
          <a:lstStyle/>
          <a:p>
            <a:r>
              <a:rPr lang="en-US" dirty="0" smtClean="0"/>
              <a:t>L1 Norm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L2 Norm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419" y="1000558"/>
            <a:ext cx="5485737" cy="18554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6084" y="4353745"/>
            <a:ext cx="3599152" cy="12588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6084" y="2784515"/>
            <a:ext cx="5391150" cy="155257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38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</a:t>
            </a:r>
            <a:r>
              <a:rPr lang="en-US" dirty="0" smtClean="0"/>
              <a:t>/ </a:t>
            </a:r>
            <a:r>
              <a:rPr lang="en-US" dirty="0"/>
              <a:t>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best W -&gt; min Loss</a:t>
            </a:r>
          </a:p>
          <a:p>
            <a:pPr marL="0" indent="0">
              <a:buNone/>
            </a:pPr>
            <a:r>
              <a:rPr lang="en-US" dirty="0" err="1" smtClean="0"/>
              <a:t>i</a:t>
            </a:r>
            <a:r>
              <a:rPr lang="en-US" dirty="0" smtClean="0"/>
              <a:t>/Random search</a:t>
            </a:r>
          </a:p>
          <a:p>
            <a:pPr marL="0" indent="0">
              <a:buNone/>
            </a:pPr>
            <a:r>
              <a:rPr lang="en-US" dirty="0" smtClean="0"/>
              <a:t>=&gt; </a:t>
            </a:r>
            <a:r>
              <a:rPr lang="en-US" dirty="0" err="1" smtClean="0"/>
              <a:t>acc</a:t>
            </a:r>
            <a:r>
              <a:rPr lang="en-US" dirty="0" smtClean="0"/>
              <a:t>: 15.5%</a:t>
            </a:r>
          </a:p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i/ Random local search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US" dirty="0" err="1" smtClean="0"/>
              <a:t>acc</a:t>
            </a:r>
            <a:r>
              <a:rPr lang="en-US" dirty="0" smtClean="0"/>
              <a:t>: 21.4%</a:t>
            </a:r>
          </a:p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ii/ Following the Gradient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4979" y="2381694"/>
            <a:ext cx="6509837" cy="4550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140" y="3182055"/>
            <a:ext cx="6584683" cy="76714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23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3303071"/>
            <a:ext cx="10515600" cy="4351338"/>
          </a:xfrm>
        </p:spPr>
        <p:txBody>
          <a:bodyPr/>
          <a:lstStyle/>
          <a:p>
            <a:r>
              <a:rPr lang="en-US" dirty="0" smtClean="0"/>
              <a:t>Numerical Gradient</a:t>
            </a:r>
          </a:p>
          <a:p>
            <a:r>
              <a:rPr lang="en-US" dirty="0" smtClean="0"/>
              <a:t>Analytic gradient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129" y="1541832"/>
            <a:ext cx="5072760" cy="1380089"/>
          </a:xfrm>
          <a:prstGeom prst="rect">
            <a:avLst/>
          </a:prstGeom>
        </p:spPr>
      </p:pic>
      <p:pic>
        <p:nvPicPr>
          <p:cNvPr id="3074" name="Picture 2" descr="Káº¿t quáº£ hÃ¬nh áº£nh cho bang cong thuc dao ha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0589" y="2971638"/>
            <a:ext cx="3906061" cy="341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66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Stochastic Gradient Descent (SGD)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291839"/>
            <a:ext cx="10515600" cy="4351338"/>
          </a:xfrm>
        </p:spPr>
        <p:txBody>
          <a:bodyPr/>
          <a:lstStyle/>
          <a:p>
            <a:r>
              <a:rPr lang="en-US" dirty="0" smtClean="0"/>
              <a:t>Vanilla gradient</a:t>
            </a:r>
          </a:p>
          <a:p>
            <a:r>
              <a:rPr lang="en-US" dirty="0"/>
              <a:t>Mini-batch gradient</a:t>
            </a:r>
          </a:p>
          <a:p>
            <a:endParaRPr lang="en-US" dirty="0"/>
          </a:p>
        </p:txBody>
      </p:sp>
      <p:pic>
        <p:nvPicPr>
          <p:cNvPr id="4098" name="Picture 2" descr="Káº¿t quáº£ hÃ¬nh áº£nh cho stochastic gradient desc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967" y="1690688"/>
            <a:ext cx="7733782" cy="3441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983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SGD Momentum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522" y="2114079"/>
            <a:ext cx="4179000" cy="8268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297" y="3450284"/>
            <a:ext cx="2992703" cy="11435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9326" y="3032499"/>
            <a:ext cx="2718651" cy="3144464"/>
          </a:xfrm>
          <a:prstGeom prst="rect">
            <a:avLst/>
          </a:prstGeom>
        </p:spPr>
      </p:pic>
      <p:pic>
        <p:nvPicPr>
          <p:cNvPr id="5124" name="Picture 4" descr="https://machinelearningcoban.com/assets/GD/nomomentum1d.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6674" y="64164"/>
            <a:ext cx="33528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machinelearningcoban.com/assets/GD/momentum1d.gif"/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6674" y="3384902"/>
            <a:ext cx="3395823" cy="3395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18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Nesterov</a:t>
            </a:r>
            <a:r>
              <a:rPr lang="en-US" dirty="0" smtClean="0"/>
              <a:t> accelerated gradient (NAG)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ttps://machinelearningcoban.com/assets/GD/nesterov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990" y="1825625"/>
            <a:ext cx="8180350" cy="2597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2801" y="5024983"/>
            <a:ext cx="4928966" cy="115198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876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3018" y="5077120"/>
            <a:ext cx="10515600" cy="1325563"/>
          </a:xfrm>
        </p:spPr>
        <p:txBody>
          <a:bodyPr numCol="2"/>
          <a:lstStyle/>
          <a:p>
            <a:pPr algn="ctr"/>
            <a:r>
              <a:rPr lang="en-US" dirty="0" smtClean="0"/>
              <a:t>Momentum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NAG</a:t>
            </a:r>
            <a:endParaRPr lang="en-US" dirty="0"/>
          </a:p>
        </p:txBody>
      </p:sp>
      <p:pic>
        <p:nvPicPr>
          <p:cNvPr id="7170" name="Picture 2" descr="https://machinelearningcoban.com/assets/GD/LR_momentum_contours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646" y="365125"/>
            <a:ext cx="4711995" cy="471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machinelearningcoban.com/assets/GD/LR_NAG_contours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427" y="413082"/>
            <a:ext cx="4547191" cy="4547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9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1/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37636"/>
            <a:ext cx="10515600" cy="4351338"/>
          </a:xfrm>
        </p:spPr>
        <p:txBody>
          <a:bodyPr/>
          <a:lstStyle/>
          <a:p>
            <a:r>
              <a:rPr lang="en-US" dirty="0" smtClean="0"/>
              <a:t>This lecture use python and </a:t>
            </a:r>
            <a:r>
              <a:rPr lang="en-US" dirty="0" err="1" smtClean="0"/>
              <a:t>Numpy</a:t>
            </a:r>
            <a:r>
              <a:rPr lang="en-US" dirty="0" smtClean="0"/>
              <a:t> library </a:t>
            </a:r>
            <a:r>
              <a:rPr lang="en-US" dirty="0" smtClean="0"/>
              <a:t>in python</a:t>
            </a:r>
          </a:p>
          <a:p>
            <a:r>
              <a:rPr lang="en-US" dirty="0" smtClean="0"/>
              <a:t>Image Classification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937" y="3189768"/>
            <a:ext cx="2413911" cy="32815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066" y="3189768"/>
            <a:ext cx="4407616" cy="328158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98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RMSprop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Learning-rate can be updated through each epoch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194" y="3368933"/>
            <a:ext cx="10075611" cy="126472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0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627" y="1825625"/>
            <a:ext cx="8974746" cy="216058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2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48520"/>
            <a:ext cx="4572776" cy="5250224"/>
          </a:xfrm>
          <a:prstGeom prst="rect">
            <a:avLst/>
          </a:prstGeom>
        </p:spPr>
      </p:pic>
      <p:pic>
        <p:nvPicPr>
          <p:cNvPr id="8196" name="Picture 4" descr="https://images.viblo.asia/51380bfc-b7ab-4a13-9440-5226bb1f3a60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3322" y="1097963"/>
            <a:ext cx="562047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3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33</a:t>
            </a:fld>
            <a:endParaRPr lang="en-US"/>
          </a:p>
        </p:txBody>
      </p:sp>
      <p:pic>
        <p:nvPicPr>
          <p:cNvPr id="1026" name="Picture 2" descr="https://machinelearningcoban.com/assets/22_multiclasssvm/score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489" y="960581"/>
            <a:ext cx="10334010" cy="501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46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9/ </a:t>
            </a:r>
            <a:r>
              <a:rPr lang="en-US" dirty="0" err="1" smtClean="0"/>
              <a:t>Backpropagation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4683" y="1825625"/>
            <a:ext cx="6166554" cy="347673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88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Sigmoid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746" y="1825625"/>
            <a:ext cx="10180508" cy="371607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1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10/ Neural network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4275" y="4992466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032" name="Picture 8" descr="NÆ¡-ron sinh há»c. Source: https://cs231n.github.io/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96123"/>
            <a:ext cx="6295395" cy="2690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cs231n.github.io/assets/nn1/neuron_model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647" y="1690688"/>
            <a:ext cx="5519232" cy="3149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7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11/ Activation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Decide that the result activated or not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range will become </a:t>
            </a:r>
            <a:r>
              <a:rPr lang="en-US" dirty="0" err="1" smtClean="0"/>
              <a:t>inf</a:t>
            </a:r>
            <a:r>
              <a:rPr lang="en-US" dirty="0" smtClean="0"/>
              <a:t> </a:t>
            </a:r>
          </a:p>
          <a:p>
            <a:r>
              <a:rPr lang="en-US" dirty="0" smtClean="0"/>
              <a:t>It is </a:t>
            </a:r>
            <a:r>
              <a:rPr lang="en-US" dirty="0" smtClean="0"/>
              <a:t>linear </a:t>
            </a:r>
            <a:r>
              <a:rPr lang="en-US" dirty="0" smtClean="0"/>
              <a:t>function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488019"/>
            <a:ext cx="6458586" cy="114233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37</a:t>
            </a:fld>
            <a:endParaRPr lang="en-US"/>
          </a:p>
        </p:txBody>
      </p:sp>
      <p:pic>
        <p:nvPicPr>
          <p:cNvPr id="2052" name="Picture 4" descr="HÃ¬nh áº£nh cÃ³ liÃªn qua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316" y="365125"/>
            <a:ext cx="3927327" cy="3379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399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Sigmoid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in past</a:t>
            </a:r>
            <a:r>
              <a:rPr lang="en-US" dirty="0"/>
              <a:t> </a:t>
            </a:r>
            <a:r>
              <a:rPr lang="en-US" dirty="0" smtClean="0"/>
              <a:t>because its derivative is </a:t>
            </a:r>
          </a:p>
          <a:p>
            <a:pPr marL="0" indent="0">
              <a:buNone/>
            </a:pPr>
            <a:r>
              <a:rPr lang="en-US" dirty="0" smtClean="0"/>
              <a:t>beautiful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Limited in range (0:1) </a:t>
            </a:r>
          </a:p>
          <a:p>
            <a:pPr marL="0" indent="0">
              <a:buNone/>
            </a:pPr>
            <a:r>
              <a:rPr lang="en-US" dirty="0" smtClean="0"/>
              <a:t>-&gt; gradient = 0</a:t>
            </a:r>
          </a:p>
        </p:txBody>
      </p:sp>
      <p:pic>
        <p:nvPicPr>
          <p:cNvPr id="2052" name="Picture 4" descr="http://cs231n.github.io/assets/nn1/sigmoid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772" y="3579556"/>
            <a:ext cx="4286028" cy="273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245" y="1825625"/>
            <a:ext cx="3408837" cy="10996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3274619"/>
            <a:ext cx="1036786" cy="6098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4986" y="3056054"/>
            <a:ext cx="2845870" cy="80925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66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Tanh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problem with Sigmoid function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524" y="1977655"/>
            <a:ext cx="2702884" cy="675721"/>
          </a:xfrm>
          <a:prstGeom prst="rect">
            <a:avLst/>
          </a:prstGeom>
        </p:spPr>
      </p:pic>
      <p:pic>
        <p:nvPicPr>
          <p:cNvPr id="3074" name="Picture 2" descr="http://cs231n.github.io/assets/nn1/tanh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524" y="3499292"/>
            <a:ext cx="3048000" cy="1924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45672"/>
            <a:ext cx="6344678" cy="8504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731102"/>
            <a:ext cx="4714213" cy="1038725"/>
          </a:xfrm>
          <a:prstGeom prst="rect">
            <a:avLst/>
          </a:prstGeom>
        </p:spPr>
      </p:pic>
      <p:pic>
        <p:nvPicPr>
          <p:cNvPr id="7" name="Picture 2" descr="https://viblo.asia/uploads/75a1512f-0339-43de-958c-c7914b37ebb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502" y="4904764"/>
            <a:ext cx="4986261" cy="1242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40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Viewpoint variation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523" y="1690688"/>
            <a:ext cx="9284953" cy="390672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807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  <a:r>
              <a:rPr lang="en-US" dirty="0" smtClean="0"/>
              <a:t>ectified </a:t>
            </a:r>
            <a:r>
              <a:rPr lang="en-US" dirty="0"/>
              <a:t>linear </a:t>
            </a:r>
            <a:r>
              <a:rPr lang="en-US" dirty="0" smtClean="0"/>
              <a:t>units (</a:t>
            </a:r>
            <a:r>
              <a:rPr lang="en-US" dirty="0" err="1" smtClean="0"/>
              <a:t>ReLu</a:t>
            </a:r>
            <a:r>
              <a:rPr lang="en-US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Become more and more famous</a:t>
            </a:r>
          </a:p>
          <a:p>
            <a:endParaRPr lang="en-US" dirty="0"/>
          </a:p>
        </p:txBody>
      </p:sp>
      <p:pic>
        <p:nvPicPr>
          <p:cNvPr id="2050" name="Picture 2" descr="http://cs231n.github.io/assets/nn1/relu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941" y="3486749"/>
            <a:ext cx="3799737" cy="256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5325" y="2431371"/>
            <a:ext cx="2814970" cy="574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4190" y="3232297"/>
            <a:ext cx="3669176" cy="176402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0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Leaky </a:t>
            </a:r>
            <a:r>
              <a:rPr lang="en-US" dirty="0" err="1" smtClean="0"/>
              <a:t>ReLu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803" y="1825625"/>
            <a:ext cx="6712777" cy="637289"/>
          </a:xfrm>
          <a:prstGeom prst="rect">
            <a:avLst/>
          </a:prstGeom>
        </p:spPr>
      </p:pic>
      <p:pic>
        <p:nvPicPr>
          <p:cNvPr id="4100" name="Picture 4" descr="Káº¿t quáº£ hÃ¬nh áº£nh cho leaky rel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483" y="3339385"/>
            <a:ext cx="7317416" cy="283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26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 architectures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4" name="Picture 4" descr="http://cs231n.github.io/assets/nn1/neural_net2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412" y="1825625"/>
            <a:ext cx="8070006" cy="3958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79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ttp://cs231n.github.io/assets/nn1/layer_sizes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454" y="140119"/>
            <a:ext cx="9115831" cy="3236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cs231n.github.io/assets/nn1/reg_strengths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454" y="3361602"/>
            <a:ext cx="9155409" cy="334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91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12/ Data </a:t>
            </a:r>
            <a:r>
              <a:rPr lang="en-US" dirty="0" err="1" smtClean="0"/>
              <a:t>processcing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http://cs231n.github.io/assets/nn2/prepro1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10860952" cy="3739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87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13/ Weight initialization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Small random numbers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Xavier initialization: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648" y="1825625"/>
            <a:ext cx="5085981" cy="403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5253" y="4122650"/>
            <a:ext cx="7929231" cy="82896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7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14/ Batch normalization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63997" y="1690688"/>
            <a:ext cx="6516208" cy="468546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908" y="2782555"/>
            <a:ext cx="10332184" cy="74870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1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Drop 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31950"/>
            <a:ext cx="10515600" cy="4351338"/>
          </a:xfrm>
        </p:spPr>
        <p:txBody>
          <a:bodyPr/>
          <a:lstStyle/>
          <a:p>
            <a:r>
              <a:rPr lang="en-US" dirty="0" smtClean="0"/>
              <a:t>A part of regularization.</a:t>
            </a:r>
          </a:p>
          <a:p>
            <a:r>
              <a:rPr lang="en-US" dirty="0" smtClean="0"/>
              <a:t>Have an </a:t>
            </a:r>
            <a:r>
              <a:rPr lang="en-US" dirty="0" err="1" smtClean="0"/>
              <a:t>hyperparameter</a:t>
            </a:r>
            <a:r>
              <a:rPr lang="en-US" dirty="0" smtClean="0"/>
              <a:t> p</a:t>
            </a:r>
            <a:endParaRPr lang="en-US" dirty="0"/>
          </a:p>
        </p:txBody>
      </p:sp>
      <p:pic>
        <p:nvPicPr>
          <p:cNvPr id="8194" name="Picture 2" descr="http://cs231n.github.io/assets/nn2/dropout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352" y="3056212"/>
            <a:ext cx="5848350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59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031" y="2241191"/>
            <a:ext cx="3920979" cy="133480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6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38714"/>
            <a:ext cx="10515600" cy="338303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90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15/ Convolution neural networks (CNN)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Network have convolution layer</a:t>
            </a:r>
          </a:p>
          <a:p>
            <a:r>
              <a:rPr lang="en-US" dirty="0" smtClean="0"/>
              <a:t>Split picture to many feature to give it a scores</a:t>
            </a:r>
            <a:endParaRPr lang="en-US" dirty="0"/>
          </a:p>
        </p:txBody>
      </p:sp>
      <p:pic>
        <p:nvPicPr>
          <p:cNvPr id="9222" name="Picture 6" descr="Káº¿t quáº£ hÃ¬nh áº£nh cho mnist datase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11" y="2922991"/>
            <a:ext cx="4692871" cy="3388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3665" y="2937309"/>
            <a:ext cx="4438651" cy="33745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71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Convolution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Filter: </a:t>
            </a:r>
            <a:r>
              <a:rPr lang="en-US" dirty="0" err="1" smtClean="0"/>
              <a:t>FxHxWxC</a:t>
            </a:r>
            <a:endParaRPr lang="en-US" dirty="0"/>
          </a:p>
          <a:p>
            <a:pPr marL="0" indent="0">
              <a:buNone/>
            </a:pPr>
            <a:r>
              <a:rPr lang="en-US" dirty="0" err="1" smtClean="0"/>
              <a:t>E.g</a:t>
            </a:r>
            <a:r>
              <a:rPr lang="en-US" dirty="0" smtClean="0"/>
              <a:t>: filter 96x11x11x3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242" name="Picture 2" descr="http://cs231n.github.io/assets/cnn/weights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446" y="1754246"/>
            <a:ext cx="5784113" cy="2287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78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6" y="0"/>
            <a:ext cx="5675068" cy="50829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3480" y="5322906"/>
            <a:ext cx="4611908" cy="8540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3236" y="0"/>
            <a:ext cx="5887294" cy="508294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0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16/ Max pooling</a:t>
            </a:r>
            <a:endParaRPr lang="en-US" dirty="0"/>
          </a:p>
        </p:txBody>
      </p:sp>
      <p:pic>
        <p:nvPicPr>
          <p:cNvPr id="11266" name="Picture 2" descr="http://cs231n.github.io/assets/cnn/pool.jpe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45764"/>
            <a:ext cx="6218939" cy="4912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3835" y="3698998"/>
            <a:ext cx="4290333" cy="93123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29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http://cs231n.github.io/assets/cnn/convnet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29" y="1027906"/>
            <a:ext cx="9649953" cy="462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5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17/ Some famous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AlexNet</a:t>
            </a:r>
            <a:r>
              <a:rPr lang="en-US" dirty="0" smtClean="0"/>
              <a:t>:</a:t>
            </a:r>
          </a:p>
          <a:p>
            <a:r>
              <a:rPr lang="en-US" dirty="0" smtClean="0"/>
              <a:t>Made </a:t>
            </a:r>
            <a:r>
              <a:rPr lang="en-US" dirty="0"/>
              <a:t>by Alex </a:t>
            </a:r>
            <a:r>
              <a:rPr lang="en-US" dirty="0" err="1"/>
              <a:t>Krizhevsky</a:t>
            </a:r>
            <a:r>
              <a:rPr lang="en-US" dirty="0"/>
              <a:t>, </a:t>
            </a:r>
            <a:r>
              <a:rPr lang="en-US" dirty="0" err="1"/>
              <a:t>Iiya</a:t>
            </a:r>
            <a:r>
              <a:rPr lang="en-US" dirty="0"/>
              <a:t> </a:t>
            </a:r>
            <a:r>
              <a:rPr lang="en-US" dirty="0" err="1"/>
              <a:t>Sutskever</a:t>
            </a:r>
            <a:r>
              <a:rPr lang="en-US" dirty="0"/>
              <a:t> and Geoffrey </a:t>
            </a:r>
            <a:r>
              <a:rPr lang="en-US" dirty="0" err="1" smtClean="0"/>
              <a:t>E.Hinton</a:t>
            </a:r>
            <a:endParaRPr lang="en-US" dirty="0"/>
          </a:p>
          <a:p>
            <a:r>
              <a:rPr lang="en-US" dirty="0" smtClean="0"/>
              <a:t>Champion of </a:t>
            </a:r>
            <a:r>
              <a:rPr lang="en-US" dirty="0" err="1" smtClean="0"/>
              <a:t>ImageNet</a:t>
            </a:r>
            <a:r>
              <a:rPr lang="en-US" dirty="0" smtClean="0"/>
              <a:t> contest in 2012, about classification 1000 class with 1.2 millions high quality pictures. With 17% error</a:t>
            </a:r>
          </a:p>
          <a:p>
            <a:r>
              <a:rPr lang="en-US" dirty="0" smtClean="0"/>
              <a:t>Have 60 millions parameters and 650.000 neurons.</a:t>
            </a:r>
          </a:p>
          <a:p>
            <a:r>
              <a:rPr lang="en-US" dirty="0" smtClean="0"/>
              <a:t>Include 5 </a:t>
            </a:r>
            <a:r>
              <a:rPr lang="en-US" dirty="0" err="1" smtClean="0"/>
              <a:t>conv</a:t>
            </a:r>
            <a:r>
              <a:rPr lang="en-US" dirty="0" smtClean="0"/>
              <a:t> layer, 3 full-connected layer and </a:t>
            </a:r>
            <a:r>
              <a:rPr lang="en-US" dirty="0" err="1" smtClean="0"/>
              <a:t>softmax</a:t>
            </a:r>
            <a:r>
              <a:rPr lang="en-US" dirty="0" smtClean="0"/>
              <a:t> loss</a:t>
            </a:r>
          </a:p>
          <a:p>
            <a:r>
              <a:rPr lang="en-US" dirty="0" smtClean="0"/>
              <a:t>God father of Deep Learning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94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5125"/>
            <a:ext cx="10813066" cy="614200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8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89" y="365125"/>
            <a:ext cx="10351904" cy="591989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7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18/ Frameworks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3"/>
          <a:lstStyle/>
          <a:p>
            <a:r>
              <a:rPr lang="en-US" dirty="0" smtClean="0"/>
              <a:t>Caffe2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CNTK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PyTorch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TensorFlow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/>
              <a:t>MXNet</a:t>
            </a:r>
            <a:endParaRPr lang="en-US" dirty="0"/>
          </a:p>
          <a:p>
            <a:endParaRPr lang="en-US" dirty="0"/>
          </a:p>
        </p:txBody>
      </p:sp>
      <p:pic>
        <p:nvPicPr>
          <p:cNvPr id="14340" name="Picture 4" descr="Káº¿t quáº£ hÃ¬nh áº£nh cho faceboo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43" y="2348259"/>
            <a:ext cx="3146000" cy="176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4" name="Picture 8" descr="Káº¿t quáº£ hÃ¬nh áº£nh cho goog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3184" y="2699670"/>
            <a:ext cx="3048000" cy="10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8" name="Picture 12" descr="Káº¿t quáº£ hÃ¬nh áº£nh cho microsof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4670" y="4364522"/>
            <a:ext cx="2493478" cy="249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50" name="Picture 14" descr="Káº¿t quáº£ hÃ¬nh áº£nh cho Amaz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4902" y="4640516"/>
            <a:ext cx="2111375" cy="211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90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Tensorflow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library for Python</a:t>
            </a:r>
          </a:p>
          <a:p>
            <a:r>
              <a:rPr lang="en-US" dirty="0" smtClean="0"/>
              <a:t>Available for C and C++</a:t>
            </a:r>
          </a:p>
          <a:p>
            <a:r>
              <a:rPr lang="en-US" dirty="0" smtClean="0"/>
              <a:t>Auto </a:t>
            </a:r>
            <a:r>
              <a:rPr lang="en-US" dirty="0" err="1" smtClean="0"/>
              <a:t>backprop</a:t>
            </a:r>
            <a:r>
              <a:rPr lang="en-US" dirty="0" smtClean="0"/>
              <a:t>, create filter </a:t>
            </a:r>
            <a:r>
              <a:rPr lang="en-US" dirty="0" err="1" smtClean="0"/>
              <a:t>conv</a:t>
            </a:r>
            <a:endParaRPr lang="en-US" dirty="0"/>
          </a:p>
          <a:p>
            <a:r>
              <a:rPr lang="en-US" dirty="0" smtClean="0"/>
              <a:t>Support a lots mathematics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6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976" y="1690688"/>
            <a:ext cx="10340047" cy="39068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65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19/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https://dominhhai.github.io/vi/2017/12/ml-overfitting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http://cs231n.github.io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https://labs.septeni-technology.jp/technote/ml-01-introduction-to-machine-learning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https://machinelearningcoban.com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www.kaggle.com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medium.com</a:t>
            </a:r>
            <a:endParaRPr lang="en-US" dirty="0" smtClean="0"/>
          </a:p>
          <a:p>
            <a:r>
              <a:rPr lang="en-US" dirty="0">
                <a:hlinkClick r:id="rId8"/>
              </a:rPr>
              <a:t>https://www.quora.com</a:t>
            </a:r>
            <a:r>
              <a:rPr lang="en-US" dirty="0" smtClean="0">
                <a:hlinkClick r:id="rId8"/>
              </a:rPr>
              <a:t>/</a:t>
            </a:r>
            <a:endParaRPr lang="en-US" dirty="0" smtClean="0"/>
          </a:p>
          <a:p>
            <a:r>
              <a:rPr lang="en-US" dirty="0">
                <a:hlinkClick r:id="rId9"/>
              </a:rPr>
              <a:t>https://towardsdatascience.com</a:t>
            </a:r>
            <a:r>
              <a:rPr lang="en-US" dirty="0" smtClean="0">
                <a:hlinkClick r:id="rId9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27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3326" y="2364046"/>
            <a:ext cx="10515600" cy="1325563"/>
          </a:xfrm>
        </p:spPr>
        <p:txBody>
          <a:bodyPr/>
          <a:lstStyle/>
          <a:p>
            <a:r>
              <a:rPr lang="en-US" dirty="0" smtClean="0"/>
              <a:t>THANK YOU FOR LISTENING!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8114414" y="2045568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5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91992"/>
            <a:ext cx="10515600" cy="273132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08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Clutter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574" y="1825625"/>
            <a:ext cx="9744851" cy="361163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3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Intraclass</a:t>
            </a:r>
            <a:r>
              <a:rPr lang="en-US" dirty="0" smtClean="0"/>
              <a:t> variation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593" y="1715664"/>
            <a:ext cx="8024813" cy="446129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D0873-D93F-4426-92D1-67A65B95BA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25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2451</TotalTime>
  <Words>2653</Words>
  <Application>Microsoft Office PowerPoint</Application>
  <PresentationFormat>Widescreen</PresentationFormat>
  <Paragraphs>351</Paragraphs>
  <Slides>61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6" baseType="lpstr">
      <vt:lpstr>Arial</vt:lpstr>
      <vt:lpstr>Calibri</vt:lpstr>
      <vt:lpstr>Calibri Light</vt:lpstr>
      <vt:lpstr>Symbol</vt:lpstr>
      <vt:lpstr>Office Theme</vt:lpstr>
      <vt:lpstr>CS231N REVIEW</vt:lpstr>
      <vt:lpstr>CONTENTS</vt:lpstr>
      <vt:lpstr>1/ Introduction</vt:lpstr>
      <vt:lpstr>Viewpoint variation</vt:lpstr>
      <vt:lpstr>Illumination</vt:lpstr>
      <vt:lpstr>Deformation</vt:lpstr>
      <vt:lpstr>Occlusion</vt:lpstr>
      <vt:lpstr>Background Clutter</vt:lpstr>
      <vt:lpstr>Intraclass variation</vt:lpstr>
      <vt:lpstr>PowerPoint Presentation</vt:lpstr>
      <vt:lpstr>2/ Train, validation and test data / parameter and hyperparameter </vt:lpstr>
      <vt:lpstr>3/ K-Nearest neighbor</vt:lpstr>
      <vt:lpstr>4/ Linear classification</vt:lpstr>
      <vt:lpstr>5/ Full-connected layer</vt:lpstr>
      <vt:lpstr>PowerPoint Presentation</vt:lpstr>
      <vt:lpstr>PowerPoint Presentation</vt:lpstr>
      <vt:lpstr>PowerPoint Presentation</vt:lpstr>
      <vt:lpstr>6/ Loss function</vt:lpstr>
      <vt:lpstr>SVM loss</vt:lpstr>
      <vt:lpstr>Softmax function</vt:lpstr>
      <vt:lpstr>PowerPoint Presentation</vt:lpstr>
      <vt:lpstr>7/ Regularization</vt:lpstr>
      <vt:lpstr>Loss with reg </vt:lpstr>
      <vt:lpstr>8/ Optimization</vt:lpstr>
      <vt:lpstr>Gradient</vt:lpstr>
      <vt:lpstr>Stochastic Gradient Descent (SGD)</vt:lpstr>
      <vt:lpstr>SGD Momentum</vt:lpstr>
      <vt:lpstr>Nesterov accelerated gradient (NAG)</vt:lpstr>
      <vt:lpstr>Momentum  NAG</vt:lpstr>
      <vt:lpstr>RMSprop</vt:lpstr>
      <vt:lpstr>Adam</vt:lpstr>
      <vt:lpstr>PowerPoint Presentation</vt:lpstr>
      <vt:lpstr>PowerPoint Presentation</vt:lpstr>
      <vt:lpstr>9/ Backpropagation</vt:lpstr>
      <vt:lpstr>Sigmoid example</vt:lpstr>
      <vt:lpstr>10/ Neural network</vt:lpstr>
      <vt:lpstr>11/ Activation function</vt:lpstr>
      <vt:lpstr>Sigmoid</vt:lpstr>
      <vt:lpstr>Tanh</vt:lpstr>
      <vt:lpstr>Rectified linear units (ReLu)</vt:lpstr>
      <vt:lpstr>Leaky ReLu</vt:lpstr>
      <vt:lpstr>Neural Network architectures</vt:lpstr>
      <vt:lpstr>PowerPoint Presentation</vt:lpstr>
      <vt:lpstr>12/ Data processcing</vt:lpstr>
      <vt:lpstr>13/ Weight initialization</vt:lpstr>
      <vt:lpstr>14/ Batch normalization</vt:lpstr>
      <vt:lpstr>Test</vt:lpstr>
      <vt:lpstr>Drop out</vt:lpstr>
      <vt:lpstr>Test</vt:lpstr>
      <vt:lpstr>15/ Convolution neural networks (CNN)</vt:lpstr>
      <vt:lpstr>Convolution layer</vt:lpstr>
      <vt:lpstr>PowerPoint Presentation</vt:lpstr>
      <vt:lpstr>16/ Max pooling</vt:lpstr>
      <vt:lpstr>PowerPoint Presentation</vt:lpstr>
      <vt:lpstr>17/ Some famous model</vt:lpstr>
      <vt:lpstr>[</vt:lpstr>
      <vt:lpstr>PowerPoint Presentation</vt:lpstr>
      <vt:lpstr>18/ Frameworks</vt:lpstr>
      <vt:lpstr>Tensorflow</vt:lpstr>
      <vt:lpstr>19/ References</vt:lpstr>
      <vt:lpstr>THANK YOU FOR LISTENING!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CS231N REVIEW</dc:title>
  <dc:creator>lhgiang149@gmail.com</dc:creator>
  <cp:lastModifiedBy>lhgiang149@gmail.com</cp:lastModifiedBy>
  <cp:revision>102</cp:revision>
  <dcterms:created xsi:type="dcterms:W3CDTF">2019-01-09T08:29:39Z</dcterms:created>
  <dcterms:modified xsi:type="dcterms:W3CDTF">2019-01-14T04:17:09Z</dcterms:modified>
</cp:coreProperties>
</file>

<file path=docProps/thumbnail.jpeg>
</file>